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6" r:id="rId5"/>
    <p:sldId id="289" r:id="rId6"/>
    <p:sldId id="291" r:id="rId7"/>
    <p:sldId id="292" r:id="rId8"/>
    <p:sldId id="307" r:id="rId9"/>
    <p:sldId id="309" r:id="rId10"/>
    <p:sldId id="317" r:id="rId11"/>
    <p:sldId id="318" r:id="rId12"/>
    <p:sldId id="310" r:id="rId13"/>
    <p:sldId id="320" r:id="rId14"/>
    <p:sldId id="297" r:id="rId15"/>
    <p:sldId id="298" r:id="rId16"/>
    <p:sldId id="319" r:id="rId17"/>
    <p:sldId id="313" r:id="rId18"/>
    <p:sldId id="305" r:id="rId19"/>
    <p:sldId id="278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E137A-B335-4343-8F9C-23ABDCA64DE6}" v="2" dt="2025-05-03T15:36:26.627"/>
    <p1510:client id="{178579E9-D269-40E9-AC56-CCA2E1FEF90E}" v="277" dt="2025-05-03T18:02:57.602"/>
    <p1510:client id="{2180DEDF-3280-4C47-A4B0-AC2AB11B1A3D}" v="2154" dt="2025-05-04T17:46:08.977"/>
    <p1510:client id="{2917DBA4-AAA8-441E-914A-83AED95AA1A2}" v="3" dt="2025-05-03T15:23:42.572"/>
    <p1510:client id="{A4F5A5DF-21D4-489E-B674-7610D8FBE21F}" v="10" dt="2025-05-04T15:27:05.793"/>
    <p1510:client id="{A4F91B8C-B887-49D1-8432-8470C6A0165D}" v="783" dt="2025-05-04T11:04:48.885"/>
    <p1510:client id="{C7D4E735-8BD6-4F0A-AE4B-BFBD9B5510D9}" v="21" dt="2025-05-03T18:10:33.868"/>
    <p1510:client id="{E1E0AEB5-D245-4847-B56C-2A762CA8FACF}" v="235" dt="2025-05-03T18:04:52.922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effectLst/>
              </a:rPr>
              <a:t>The project aims to develop an efficient web-based inventory management system for small and medium businesses, solving the challenges of tracking products, suppliers, and transactions.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- Additional features do to efficient integration.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8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hu-HU"/>
              <a:t>Táblázat beszúrásához kattintson az ikonra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Táblázat beszúrásához kattintson az ikonra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/>
              <a:t>Store Register</a:t>
            </a:r>
            <a:br>
              <a:rPr lang="en-US"/>
            </a:br>
            <a:r>
              <a:rPr lang="en-US"/>
              <a:t>software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2740985-4FDE-DC80-2039-067C5F266AA8}"/>
              </a:ext>
            </a:extLst>
          </p:cNvPr>
          <p:cNvSpPr/>
          <p:nvPr/>
        </p:nvSpPr>
        <p:spPr>
          <a:xfrm>
            <a:off x="1406105" y="1699404"/>
            <a:ext cx="2018581" cy="3278038"/>
          </a:xfrm>
          <a:prstGeom prst="roundRect">
            <a:avLst/>
          </a:prstGeom>
          <a:blipFill dpi="0" rotWithShape="1">
            <a:blip r:embed="rId2"/>
            <a:srcRect/>
            <a:stretch>
              <a:fillRect l="-16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34EF6EE6-61DE-1960-0CEE-97F0AD6D5A3C}"/>
              </a:ext>
            </a:extLst>
          </p:cNvPr>
          <p:cNvSpPr>
            <a:spLocks/>
          </p:cNvSpPr>
          <p:nvPr/>
        </p:nvSpPr>
        <p:spPr>
          <a:xfrm flipH="1">
            <a:off x="8649419" y="1789981"/>
            <a:ext cx="2018581" cy="3278038"/>
          </a:xfrm>
          <a:prstGeom prst="roundRect">
            <a:avLst/>
          </a:prstGeom>
          <a:blipFill dpi="0" rotWithShape="1">
            <a:blip r:embed="rId3"/>
            <a:srcRect/>
            <a:stretch>
              <a:fillRect l="-16000" r="-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52D414F-4FCF-0608-E2F1-A8BCBE9FCDFE}"/>
              </a:ext>
            </a:extLst>
          </p:cNvPr>
          <p:cNvSpPr txBox="1"/>
          <p:nvPr/>
        </p:nvSpPr>
        <p:spPr>
          <a:xfrm>
            <a:off x="905774" y="5379372"/>
            <a:ext cx="103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err="1"/>
              <a:t>Developed</a:t>
            </a:r>
            <a:r>
              <a:rPr lang="hu-HU"/>
              <a:t> by Vendel Hummel and Róbert Emánuel</a:t>
            </a:r>
            <a:r>
              <a:rPr lang="en-US"/>
              <a:t> Hunka</a:t>
            </a:r>
          </a:p>
        </p:txBody>
      </p:sp>
      <p:pic>
        <p:nvPicPr>
          <p:cNvPr id="1026" name="Picture 2" descr="LogiKer">
            <a:extLst>
              <a:ext uri="{FF2B5EF4-FFF2-40B4-BE49-F238E27FC236}">
                <a16:creationId xmlns:a16="http://schemas.microsoft.com/office/drawing/2014/main" id="{8BD40625-7009-E25B-845E-9621419E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6" y="244663"/>
            <a:ext cx="1310316" cy="25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0BAFCE4-56F0-6330-AEDD-916821D88C87}"/>
              </a:ext>
            </a:extLst>
          </p:cNvPr>
          <p:cNvSpPr txBox="1"/>
          <p:nvPr/>
        </p:nvSpPr>
        <p:spPr>
          <a:xfrm>
            <a:off x="1623921" y="130296"/>
            <a:ext cx="515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Budapesti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Gazdasági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SZC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Logisztikai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és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Kereskedelmi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Technikum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és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Szakképző</a:t>
            </a:r>
            <a:r>
              <a:rPr lang="en-US" sz="1400" b="1" i="0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400" b="1" i="0" err="1">
                <a:solidFill>
                  <a:srgbClr val="2F65D1"/>
                </a:solidFill>
                <a:effectLst/>
                <a:latin typeface="Lato" panose="020F0502020204030203" pitchFamily="34" charset="0"/>
              </a:rPr>
              <a:t>Iskola</a:t>
            </a:r>
            <a:endParaRPr lang="en-US" sz="1400">
              <a:solidFill>
                <a:srgbClr val="2F6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2C42-5684-0505-4F76-A9F51512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9A69C-9536-2733-20AC-C199017E3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Windows Froms .NET Framework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Record transactions from costumers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Receipt generation 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User-friendly design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Login system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B4910D-1826-932F-E307-DFEBB4C34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81837" y="754606"/>
            <a:ext cx="10007278" cy="12838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Desktop</a:t>
            </a:r>
          </a:p>
        </p:txBody>
      </p:sp>
      <p:pic>
        <p:nvPicPr>
          <p:cNvPr id="7" name="Picture 6" descr="A képen szöveg, képernyőkép, szoftver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6AF8DCFC-471A-DCCD-F14F-63AFE01C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02" y="1154317"/>
            <a:ext cx="2678653" cy="4556912"/>
          </a:xfrm>
          <a:prstGeom prst="rect">
            <a:avLst/>
          </a:prstGeom>
        </p:spPr>
      </p:pic>
      <p:pic>
        <p:nvPicPr>
          <p:cNvPr id="8" name="Picture 7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8892186-82B7-293C-9D4A-63BA226D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53" y="1164114"/>
            <a:ext cx="2778728" cy="45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1DA1-F1FD-B881-E0BE-2FEF7BD2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9166C-04AC-A493-F041-39628295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DC1A2-A451-10FD-B16A-22E7C2C8F8AD}"/>
              </a:ext>
            </a:extLst>
          </p:cNvPr>
          <p:cNvSpPr txBox="1"/>
          <p:nvPr/>
        </p:nvSpPr>
        <p:spPr>
          <a:xfrm>
            <a:off x="2098139" y="3005761"/>
            <a:ext cx="274320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en-US"/>
              <a:t>MySQL based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en-US"/>
              <a:t>Includes:</a:t>
            </a:r>
          </a:p>
          <a:p>
            <a:pPr marL="742950" lvl="1" indent="-285750">
              <a:spcBef>
                <a:spcPts val="1000"/>
              </a:spcBef>
              <a:spcAft>
                <a:spcPts val="600"/>
              </a:spcAft>
              <a:buFont typeface="Courier New"/>
              <a:buChar char="o"/>
            </a:pPr>
            <a:r>
              <a:rPr lang="en-US"/>
              <a:t>Employees, products, transactions, etc.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en-US"/>
              <a:t>6 tables</a:t>
            </a:r>
          </a:p>
        </p:txBody>
      </p:sp>
      <p:pic>
        <p:nvPicPr>
          <p:cNvPr id="5" name="Ábra 4" descr="Mysql Logo Vector SVG Icon - SVG Repo">
            <a:extLst>
              <a:ext uri="{FF2B5EF4-FFF2-40B4-BE49-F238E27FC236}">
                <a16:creationId xmlns:a16="http://schemas.microsoft.com/office/drawing/2014/main" id="{9C1CF07B-4B09-64D7-B128-35B2E9F3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530" y="710096"/>
            <a:ext cx="4797286" cy="4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FEA66-583F-9F91-5EB1-9F2168ADF95E}"/>
              </a:ext>
            </a:extLst>
          </p:cNvPr>
          <p:cNvSpPr/>
          <p:nvPr/>
        </p:nvSpPr>
        <p:spPr>
          <a:xfrm>
            <a:off x="-23574" y="0"/>
            <a:ext cx="12305941" cy="6883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818D62-EFAA-CE91-4608-691B18FA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" t="1199" r="710" b="1049"/>
          <a:stretch/>
        </p:blipFill>
        <p:spPr>
          <a:xfrm>
            <a:off x="309326" y="1070878"/>
            <a:ext cx="11550725" cy="491258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261C2AF-AABC-AAA5-5564-A356E5BAD990}"/>
              </a:ext>
            </a:extLst>
          </p:cNvPr>
          <p:cNvSpPr txBox="1"/>
          <p:nvPr/>
        </p:nvSpPr>
        <p:spPr>
          <a:xfrm>
            <a:off x="9531815" y="623871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db_nyilvantartas.sql</a:t>
            </a:r>
          </a:p>
        </p:txBody>
      </p:sp>
    </p:spTree>
    <p:extLst>
      <p:ext uri="{BB962C8B-B14F-4D97-AF65-F5344CB8AC3E}">
        <p14:creationId xmlns:p14="http://schemas.microsoft.com/office/powerpoint/2010/main" val="32235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FEB62-D2E2-B67D-D5F9-B95DA8E6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Tests</a:t>
            </a:r>
            <a:r>
              <a:rPr lang="hu-HU"/>
              <a:t> </a:t>
            </a:r>
            <a:r>
              <a:rPr lang="hu-HU" err="1"/>
              <a:t>performed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F1AAADE-B8C5-3B0F-2B80-84FF50CCAD76}"/>
              </a:ext>
            </a:extLst>
          </p:cNvPr>
          <p:cNvSpPr txBox="1"/>
          <p:nvPr/>
        </p:nvSpPr>
        <p:spPr>
          <a:xfrm>
            <a:off x="841829" y="1785257"/>
            <a:ext cx="10798628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API Endpoint Tests</a:t>
            </a:r>
            <a:r>
              <a:rPr lang="en-US"/>
              <a:t> </a:t>
            </a:r>
            <a:endParaRPr lang="en-US" b="1"/>
          </a:p>
          <a:p>
            <a:pPr marL="228600" lvl="1" indent="-228600">
              <a:buFont typeface=""/>
              <a:buChar char="•"/>
            </a:pPr>
            <a:r>
              <a:rPr lang="en-US"/>
              <a:t>Tested all the endpoints to ensure it retrieves all data correctly, checking for proper data formatting and response status (200 OK).</a:t>
            </a:r>
          </a:p>
          <a:p>
            <a:pPr marL="228600" lvl="1" indent="-228600">
              <a:buFont typeface=""/>
              <a:buChar char="•"/>
            </a:pPr>
            <a:endParaRPr lang="en-US">
              <a:ea typeface="+mn-lt"/>
              <a:cs typeface="+mn-lt"/>
            </a:endParaRPr>
          </a:p>
          <a:p>
            <a:pPr marL="0" lvl="1"/>
            <a:r>
              <a:rPr lang="en-US" b="1">
                <a:ea typeface="+mn-lt"/>
                <a:cs typeface="+mn-lt"/>
              </a:rPr>
              <a:t>Frontend Functionality Tests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Tested the web interface’s product management by adding, editing, and deleting products through the form, ensuring the UI updates and notifications (e.g., "Product updated successfully") appear correctly.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 b="1"/>
              <a:t>Forms testing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Tested form submissions to ensure data is correctly formatted and compatible with the MySQL database (e.g., proper data types, required fields).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 b="1">
                <a:ea typeface="+mn-lt"/>
                <a:cs typeface="+mn-lt"/>
              </a:rPr>
              <a:t>Performance and Usability Tests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Tested the system with a large dataset (e.g., 100+ items from receipts) to ensure the web interface and API responses remain fast and responsive.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Conducted usability tests on both platforms, ensuring the UI is intuitive for adding products, processing sales, and viewing data insights simultaneously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0"/>
            <a:endParaRPr lang="en-US"/>
          </a:p>
          <a:p>
            <a:pPr marL="0"/>
            <a:endParaRPr lang="en-US"/>
          </a:p>
          <a:p>
            <a:pPr marL="0" lvl="1">
              <a:buFont typeface="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2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D8904D-5BB3-A97C-5BB4-3E3706714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 Teamwork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233A3A2-D22A-4224-C11F-43942B7F9F03}"/>
              </a:ext>
            </a:extLst>
          </p:cNvPr>
          <p:cNvSpPr txBox="1"/>
          <p:nvPr/>
        </p:nvSpPr>
        <p:spPr>
          <a:xfrm>
            <a:off x="1153136" y="1888757"/>
            <a:ext cx="674672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The core idea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Assigning tasks 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Backend Endpoints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Documentation</a:t>
            </a:r>
          </a:p>
          <a:p>
            <a:pPr marL="285750" indent="-285750">
              <a:buFont typeface="Calibri,Sans-Serif"/>
              <a:buChar char="-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-"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Our tools: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GitHub (publication + version control)</a:t>
            </a:r>
            <a:endParaRPr lang="hu-HU"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Discord and Microsoft Teams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Figma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Trello</a:t>
            </a:r>
            <a:endParaRPr lang="en-US"/>
          </a:p>
        </p:txBody>
      </p:sp>
      <p:pic>
        <p:nvPicPr>
          <p:cNvPr id="9" name="Kép 8" descr="A képen szöveg, képernyőkép, szoftver, Multimédiás szoftver látható">
            <a:extLst>
              <a:ext uri="{FF2B5EF4-FFF2-40B4-BE49-F238E27FC236}">
                <a16:creationId xmlns:a16="http://schemas.microsoft.com/office/drawing/2014/main" id="{8E407201-3BC9-029E-11CD-D96622EB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95" y="4073896"/>
            <a:ext cx="6410478" cy="2580686"/>
          </a:xfrm>
          <a:prstGeom prst="rect">
            <a:avLst/>
          </a:prstGeom>
        </p:spPr>
      </p:pic>
      <p:pic>
        <p:nvPicPr>
          <p:cNvPr id="10" name="Kép 9" descr="A képen szöveg, képernyőkép, szoftver, Multimédiás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7C6347DB-75CC-C587-D7C1-20B1C301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34" y="212196"/>
            <a:ext cx="6419397" cy="3700085"/>
          </a:xfrm>
          <a:prstGeom prst="rect">
            <a:avLst/>
          </a:prstGeom>
        </p:spPr>
      </p:pic>
      <p:pic>
        <p:nvPicPr>
          <p:cNvPr id="11" name="Kép 10" descr="A képen kör, Grafika, Színessé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8C3A6058-9691-ABD2-BB7C-2FBE068AE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28" y="1774976"/>
            <a:ext cx="695478" cy="574526"/>
          </a:xfrm>
          <a:prstGeom prst="rect">
            <a:avLst/>
          </a:prstGeom>
        </p:spPr>
      </p:pic>
      <p:pic>
        <p:nvPicPr>
          <p:cNvPr id="14" name="Kép 13" descr="Trello Logo and symbol, meaning, history, PNG">
            <a:extLst>
              <a:ext uri="{FF2B5EF4-FFF2-40B4-BE49-F238E27FC236}">
                <a16:creationId xmlns:a16="http://schemas.microsoft.com/office/drawing/2014/main" id="{1E164C02-EC21-995D-16BF-296064976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53" y="5028142"/>
            <a:ext cx="1412725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0991-2B62-9585-33B2-6DCF55B8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2B18-615A-88E9-D1E1-70ADFE2B9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sz="1800">
                <a:latin typeface="Quire Sans Pro Light"/>
                <a:cs typeface="Times New Roman"/>
              </a:rPr>
              <a:t>Export statistics</a:t>
            </a:r>
          </a:p>
          <a:p>
            <a:r>
              <a:rPr lang="en-US" sz="1800">
                <a:latin typeface="Quire Sans Pro Light"/>
                <a:cs typeface="Times New Roman"/>
              </a:rPr>
              <a:t>2.  Admin panel</a:t>
            </a:r>
          </a:p>
          <a:p>
            <a:r>
              <a:rPr lang="en-US" sz="1800">
                <a:latin typeface="Quire Sans Pro Light"/>
                <a:cs typeface="Times New Roman"/>
              </a:rPr>
              <a:t>3. Complete transactions data manipulation </a:t>
            </a:r>
          </a:p>
          <a:p>
            <a:r>
              <a:rPr lang="en-US" sz="1800">
                <a:latin typeface="Quire Sans Pro Light"/>
                <a:cs typeface="Times New Roman"/>
              </a:rPr>
              <a:t>4.  Multi-language support for a broader audience</a:t>
            </a:r>
          </a:p>
        </p:txBody>
      </p:sp>
    </p:spTree>
    <p:extLst>
      <p:ext uri="{BB962C8B-B14F-4D97-AF65-F5344CB8AC3E}">
        <p14:creationId xmlns:p14="http://schemas.microsoft.com/office/powerpoint/2010/main" val="37950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079" y="396433"/>
            <a:ext cx="4205841" cy="3032567"/>
          </a:xfrm>
          <a:noFill/>
        </p:spPr>
        <p:txBody>
          <a:bodyPr anchor="b"/>
          <a:lstStyle/>
          <a:p>
            <a:r>
              <a:rPr lang="en-US"/>
              <a:t>Thank you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8353" y="5004369"/>
            <a:ext cx="3815291" cy="2579809"/>
          </a:xfrm>
          <a:noFill/>
        </p:spPr>
        <p:txBody>
          <a:bodyPr anchor="t">
            <a:normAutofit/>
          </a:bodyPr>
          <a:lstStyle/>
          <a:p>
            <a:r>
              <a:rPr lang="en-US"/>
              <a:t>Special thanks to our vocational teacher Sandor </a:t>
            </a:r>
            <a:r>
              <a:rPr lang="en-US" err="1"/>
              <a:t>Boros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034444-AD3A-5215-86D9-CF4730D07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Models?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A006282-9109-4AEA-33EC-90C781C4E8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23687" y="2438646"/>
            <a:ext cx="5382228" cy="3175513"/>
          </a:xfrm>
          <a:noFill/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3DE064E-0A29-2C95-A88E-9CB738E16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1790" y="2288614"/>
            <a:ext cx="3108960" cy="34755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EC1D1-4BBA-2606-FD1A-1D883E6E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F119D3-2908-2348-EA1B-9C5A3459D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719420"/>
          </a:xfrm>
        </p:spPr>
        <p:txBody>
          <a:bodyPr/>
          <a:lstStyle/>
          <a:p>
            <a:r>
              <a:rPr lang="hu-HU"/>
              <a:t>The </a:t>
            </a:r>
            <a:r>
              <a:rPr lang="hu-HU" err="1"/>
              <a:t>problem</a:t>
            </a:r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CE3B913-8B60-E5D2-9AD5-C3A059D29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3809862"/>
            <a:ext cx="4803494" cy="23054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0" i="0">
                <a:solidFill>
                  <a:srgbClr val="555555"/>
                </a:solidFill>
                <a:effectLst/>
                <a:latin typeface="arial"/>
                <a:cs typeface="arial"/>
              </a:rPr>
              <a:t>• </a:t>
            </a:r>
            <a:r>
              <a:rPr lang="en-US">
                <a:solidFill>
                  <a:srgbClr val="555555"/>
                </a:solidFill>
                <a:latin typeface="Arial"/>
                <a:cs typeface="Arial"/>
              </a:rPr>
              <a:t>affordable all-in-one software</a:t>
            </a:r>
            <a:endParaRPr lang="en-US">
              <a:solidFill>
                <a:srgbClr val="555555"/>
              </a:solidFill>
              <a:latin typeface="arial"/>
              <a:cs typeface="arial"/>
            </a:endParaRPr>
          </a:p>
          <a:p>
            <a:r>
              <a:rPr lang="en-US" b="0" i="0">
                <a:solidFill>
                  <a:srgbClr val="555555"/>
                </a:solidFill>
                <a:effectLst/>
                <a:latin typeface="arial"/>
                <a:cs typeface="arial"/>
              </a:rPr>
              <a:t>•</a:t>
            </a:r>
            <a:r>
              <a:rPr lang="en-US">
                <a:solidFill>
                  <a:srgbClr val="555555"/>
                </a:solidFill>
                <a:latin typeface="arial"/>
                <a:cs typeface="arial"/>
              </a:rPr>
              <a:t> </a:t>
            </a:r>
            <a:r>
              <a:rPr lang="en-US">
                <a:solidFill>
                  <a:srgbClr val="555555"/>
                </a:solidFill>
                <a:latin typeface="Arial"/>
                <a:cs typeface="Arial"/>
              </a:rPr>
              <a:t>seamless integration</a:t>
            </a:r>
            <a:endParaRPr lang="en-US" b="0" i="0">
              <a:solidFill>
                <a:srgbClr val="555555"/>
              </a:solidFill>
              <a:effectLst/>
              <a:latin typeface="Arial"/>
              <a:cs typeface="Arial"/>
            </a:endParaRPr>
          </a:p>
          <a:p>
            <a:r>
              <a:rPr lang="en-US" b="0" i="0">
                <a:solidFill>
                  <a:srgbClr val="555555"/>
                </a:solidFill>
                <a:effectLst/>
                <a:latin typeface="arial"/>
                <a:cs typeface="arial"/>
              </a:rPr>
              <a:t>• additional features</a:t>
            </a:r>
          </a:p>
          <a:p>
            <a:r>
              <a:rPr lang="en-US" b="0" i="0">
                <a:solidFill>
                  <a:srgbClr val="555555"/>
                </a:solidFill>
                <a:effectLst/>
                <a:latin typeface="arial"/>
                <a:cs typeface="arial"/>
              </a:rPr>
              <a:t>• reduces everyday mistakes</a:t>
            </a:r>
          </a:p>
        </p:txBody>
      </p:sp>
      <p:pic>
        <p:nvPicPr>
          <p:cNvPr id="4" name="Picture 4" descr="Young female working at billing counter in grocery store">
            <a:extLst>
              <a:ext uri="{FF2B5EF4-FFF2-40B4-BE49-F238E27FC236}">
                <a16:creationId xmlns:a16="http://schemas.microsoft.com/office/drawing/2014/main" id="{F739B8D5-50F6-1EF4-5CF7-A942CCB6969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r="17998"/>
          <a:stretch>
            <a:fillRect/>
          </a:stretch>
        </p:blipFill>
        <p:spPr bwMode="auto">
          <a:xfrm>
            <a:off x="1308100" y="1146175"/>
            <a:ext cx="438943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13">
            <a:extLst>
              <a:ext uri="{FF2B5EF4-FFF2-40B4-BE49-F238E27FC236}">
                <a16:creationId xmlns:a16="http://schemas.microsoft.com/office/drawing/2014/main" id="{A88DB04F-69E4-DD90-5B87-C5DB45CC6E39}"/>
              </a:ext>
            </a:extLst>
          </p:cNvPr>
          <p:cNvSpPr txBox="1">
            <a:spLocks/>
          </p:cNvSpPr>
          <p:nvPr/>
        </p:nvSpPr>
        <p:spPr>
          <a:xfrm>
            <a:off x="6161916" y="1937738"/>
            <a:ext cx="4803494" cy="111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555555"/>
                </a:solidFill>
                <a:latin typeface="arial" panose="020B0604020202020204" pitchFamily="34" charset="0"/>
              </a:rPr>
              <a:t>• difficulty tracking products, supplier and employee data</a:t>
            </a:r>
          </a:p>
          <a:p>
            <a:r>
              <a:rPr lang="en-US" b="0" i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• expensive software licenses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783BC8F0-E02A-FF27-D8BC-EAF0E7D9DD69}"/>
              </a:ext>
            </a:extLst>
          </p:cNvPr>
          <p:cNvSpPr txBox="1">
            <a:spLocks/>
          </p:cNvSpPr>
          <p:nvPr/>
        </p:nvSpPr>
        <p:spPr>
          <a:xfrm>
            <a:off x="6061275" y="1853740"/>
            <a:ext cx="4803494" cy="1956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</a:t>
            </a:r>
            <a:r>
              <a:rPr lang="hu-HU" err="1"/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D20D-955B-5D95-3641-ED5C18F7F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75E3-C1C1-2165-AAF7-607E36DC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65C2-C58A-9E6A-F584-4783D7B2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6" y="1457864"/>
            <a:ext cx="6607835" cy="4580627"/>
          </a:xfrm>
          <a:noFill/>
        </p:spPr>
        <p:txBody>
          <a:bodyPr anchor="t">
            <a:normAutofit fontScale="92500" lnSpcReduction="10000"/>
          </a:bodyPr>
          <a:lstStyle/>
          <a:p>
            <a:r>
              <a:rPr lang="en-US"/>
              <a:t>Basic login system for both platforms</a:t>
            </a:r>
          </a:p>
          <a:p>
            <a:r>
              <a:rPr lang="en-US"/>
              <a:t>Full data manipulation for products </a:t>
            </a:r>
          </a:p>
          <a:p>
            <a:r>
              <a:rPr lang="en-US"/>
              <a:t>Functional cashier register software to manage transactions</a:t>
            </a:r>
          </a:p>
          <a:p>
            <a:r>
              <a:rPr lang="en-US"/>
              <a:t>Valuable insights to transactions and other data through charts </a:t>
            </a:r>
          </a:p>
          <a:p>
            <a:r>
              <a:rPr lang="en-US"/>
              <a:t>Exportable receipts at checkouts</a:t>
            </a:r>
          </a:p>
        </p:txBody>
      </p:sp>
    </p:spTree>
    <p:extLst>
      <p:ext uri="{BB962C8B-B14F-4D97-AF65-F5344CB8AC3E}">
        <p14:creationId xmlns:p14="http://schemas.microsoft.com/office/powerpoint/2010/main" val="1009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8FA3-CF15-85E9-3842-BECAA316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9" y="1457865"/>
            <a:ext cx="3200400" cy="4580626"/>
          </a:xfrm>
        </p:spPr>
        <p:txBody>
          <a:bodyPr/>
          <a:lstStyle/>
          <a:p>
            <a:r>
              <a:rPr lang="en-US"/>
              <a:t>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3F717-ED1B-5D80-EA68-460381FCA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58" y="1456308"/>
            <a:ext cx="6522163" cy="6242224"/>
          </a:xfr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18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Backend – Node.js with Express.js</a:t>
            </a:r>
            <a:endParaRPr lang="en-US" sz="1800">
              <a:latin typeface="Quire Sans Pro Light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•  RESTful API endpoints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•  Middleware for authentication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•  Server-side data validation</a:t>
            </a:r>
            <a:endParaRPr lang="en-US"/>
          </a:p>
          <a:p>
            <a:r>
              <a:rPr lang="en-US" sz="18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  <a:ea typeface="+mn-lt"/>
                <a:cs typeface="+mn-lt"/>
              </a:rPr>
              <a:t>Frontend – JavaScript, CSS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  <a:ea typeface="+mn-lt"/>
                <a:cs typeface="+mn-lt"/>
              </a:rPr>
              <a:t>•  Dynamic product cards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  <a:ea typeface="+mn-lt"/>
                <a:cs typeface="+mn-lt"/>
              </a:rPr>
              <a:t>•  Interactive forms for CRUD operations</a:t>
            </a:r>
          </a:p>
          <a:p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  <a:ea typeface="+mn-lt"/>
                <a:cs typeface="+mn-lt"/>
              </a:rPr>
              <a:t>•  </a:t>
            </a:r>
            <a:r>
              <a:rPr lang="en-US" sz="18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Desktop App - Windows Froms .NET Framework</a:t>
            </a:r>
            <a:endParaRPr lang="en-US">
              <a:latin typeface="Quire Sans Pro Light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•  Cashier register software</a:t>
            </a:r>
            <a:endParaRPr lang="en-US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•  </a:t>
            </a: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ea typeface="+mn-lt"/>
                <a:cs typeface="+mn-lt"/>
              </a:rPr>
              <a:t>Create transactions and upload it to the database</a:t>
            </a:r>
            <a:endParaRPr lang="en-US" sz="1600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Tisa Offc Serif Pro"/>
              <a:ea typeface="+mn-lt"/>
              <a:cs typeface="+mn-lt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ea typeface="+mn-lt"/>
                <a:cs typeface="+mn-lt"/>
              </a:rPr>
              <a:t>•  Export receipts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US" sz="1800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Quire Sans Pro Light"/>
            </a:endParaRPr>
          </a:p>
          <a:p>
            <a:pPr>
              <a:lnSpc>
                <a:spcPts val="217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Database – MySQL</a:t>
            </a:r>
            <a:endParaRPr lang="en-US" sz="1800">
              <a:latin typeface="Quire Sans Pro Light"/>
            </a:endParaRPr>
          </a:p>
          <a:p>
            <a:endParaRPr lang="en-US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Quire Sans Pro Light"/>
            </a:endParaRPr>
          </a:p>
          <a:p>
            <a:endParaRPr lang="en-US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Quire Sans Pro Light"/>
            </a:endParaRPr>
          </a:p>
          <a:p>
            <a:endParaRPr lang="en-US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Quir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8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7C990C-0EEF-7965-BA05-C5A8D254C4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3947" y="3209072"/>
            <a:ext cx="4803494" cy="1956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Backend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9B40C42-D2E3-C86C-2BC3-8CB48C21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4839" y="3886034"/>
            <a:ext cx="6101157" cy="23054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.SFUI-Semibold"/>
              </a:rPr>
              <a:t>Node.js with Express.js</a:t>
            </a:r>
            <a:endParaRPr lang="en-US" sz="28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.SF UI"/>
            </a:endParaRPr>
          </a:p>
          <a:p>
            <a:r>
              <a:rPr lang="en-US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.SFUI-Regular"/>
              </a:rPr>
              <a:t>•  RESTful API endpoints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.SF UI"/>
            </a:endParaRPr>
          </a:p>
          <a:p>
            <a:r>
              <a:rPr lang="en-US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.SFUI-Regular"/>
              </a:rPr>
              <a:t>•  Middleware for authentication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.SF UI"/>
            </a:endParaRPr>
          </a:p>
          <a:p>
            <a:r>
              <a:rPr lang="en-US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.SFUI-Regular"/>
              </a:rPr>
              <a:t>•  Server-side data validation</a:t>
            </a:r>
            <a:endParaRPr lang="en-US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E805CD2-732D-E40E-7F99-E33E0299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3" y="859184"/>
            <a:ext cx="6077138" cy="2936623"/>
          </a:xfrm>
          <a:prstGeom prst="rect">
            <a:avLst/>
          </a:prstGeom>
        </p:spPr>
      </p:pic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820D4248-3170-689D-78F9-D0FE1667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77" y="860645"/>
            <a:ext cx="4629150" cy="2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5CAF7-AF01-D392-EDAE-E2EAB26628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Router for each entity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/server prefix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Async  functions  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Only Express.js, with </a:t>
            </a:r>
            <a:r>
              <a:rPr lang="en-US" err="1"/>
              <a:t>middlewares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D468C5-884D-CF6E-3C27-4DA47368A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25184" y="777240"/>
            <a:ext cx="10007278" cy="12838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Routers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C47CFB1-5318-DF27-FCB8-78FC3F7C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85" y="1145971"/>
            <a:ext cx="5466596" cy="1827386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CC05D0A-E41E-8835-B645-83DF5116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15" y="3103925"/>
            <a:ext cx="5465936" cy="16762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7BB139-C89B-B58B-E874-521CBDE1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555" y="4843085"/>
            <a:ext cx="9272257" cy="94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C45D-3D85-A46F-FA40-E21633CE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94124A9-FBCA-D7CD-1A51-D77A03B13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09288" y="3921643"/>
            <a:ext cx="10007278" cy="12838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Login router</a:t>
            </a:r>
          </a:p>
        </p:txBody>
      </p:sp>
      <p:pic>
        <p:nvPicPr>
          <p:cNvPr id="8" name="Tartalom helye 7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BD1ED968-E5B8-DEA6-5422-17468F48A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9505" y="854851"/>
            <a:ext cx="8319458" cy="2970750"/>
          </a:xfrm>
        </p:spPr>
      </p:pic>
      <p:pic>
        <p:nvPicPr>
          <p:cNvPr id="9" name="Kép 8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EBD4E21D-878A-4195-9934-698CC94C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77" y="3132895"/>
            <a:ext cx="6351058" cy="28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6A38-B52D-4CB0-454E-48C3ED14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2">
            <a:extLst>
              <a:ext uri="{FF2B5EF4-FFF2-40B4-BE49-F238E27FC236}">
                <a16:creationId xmlns:a16="http://schemas.microsoft.com/office/drawing/2014/main" id="{56101F91-2686-9460-01E7-DE779A64A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007134"/>
              </p:ext>
            </p:extLst>
          </p:nvPr>
        </p:nvGraphicFramePr>
        <p:xfrm>
          <a:off x="740531" y="1634446"/>
          <a:ext cx="10706729" cy="46353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93630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3130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63046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60865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8579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Endpoint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Quire Sans Pro Light"/>
                        </a:rPr>
                        <a:t>HTTP Method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Purpose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Router 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59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Quire Sans Pro Light"/>
                        </a:rPr>
                        <a:t>/server/</a:t>
                      </a:r>
                      <a:r>
                        <a:rPr lang="en-US" sz="1800" b="0" i="0" u="none" strike="noStrike" baseline="0" noProof="0" err="1">
                          <a:solidFill>
                            <a:srgbClr val="000000"/>
                          </a:solidFill>
                          <a:latin typeface="Quire Sans Pro Light"/>
                        </a:rPr>
                        <a:t>termek</a:t>
                      </a: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Quire Sans Pro Light"/>
                        </a:rPr>
                        <a:t>/all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Retrieves all products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termek.js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593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/server/</a:t>
                      </a:r>
                      <a:r>
                        <a:rPr lang="en-US" sz="1800" b="0" i="0" u="none" strike="noStrike" noProof="0" err="1"/>
                        <a:t>termek</a:t>
                      </a:r>
                      <a:endParaRPr lang="hu-HU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POST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Creates a new product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Quire Sans Pro Light"/>
                        </a:rPr>
                        <a:t>termek.js</a:t>
                      </a:r>
                      <a:endParaRPr lang="hu-H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593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/server/</a:t>
                      </a:r>
                      <a:r>
                        <a:rPr lang="en-US" sz="1800" b="0" i="0" u="none" strike="noStrike" noProof="0" err="1"/>
                        <a:t>termek</a:t>
                      </a:r>
                      <a:r>
                        <a:rPr lang="en-US" sz="1800" b="0" i="0" u="none" strike="noStrike" noProof="0"/>
                        <a:t>/:</a:t>
                      </a:r>
                      <a:r>
                        <a:rPr lang="en-US" sz="1800" b="0" i="0" u="none" strike="noStrike" noProof="0" err="1"/>
                        <a:t>tazon</a:t>
                      </a:r>
                      <a:endParaRPr lang="hu-HU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Updates a product by ID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Quire Sans Pro Light"/>
                        </a:rPr>
                        <a:t>termek.js</a:t>
                      </a:r>
                      <a:endParaRPr lang="hu-H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593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/server/</a:t>
                      </a:r>
                      <a:r>
                        <a:rPr lang="en-US" sz="1800" b="0" i="0" u="none" strike="noStrike" noProof="0" err="1"/>
                        <a:t>termek</a:t>
                      </a:r>
                      <a:r>
                        <a:rPr lang="en-US" sz="1800" b="0" i="0" u="none" strike="noStrike" noProof="0"/>
                        <a:t>/:</a:t>
                      </a:r>
                      <a:r>
                        <a:rPr lang="en-US" sz="1800" b="0" i="0" u="none" strike="noStrike" noProof="0" err="1"/>
                        <a:t>tazon</a:t>
                      </a:r>
                      <a:endParaRPr lang="hu-HU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Deletes a product by ID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Quire Sans Pro Light"/>
                        </a:rPr>
                        <a:t>termek.js</a:t>
                      </a:r>
                      <a:endParaRPr lang="hu-H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9785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server/</a:t>
                      </a:r>
                      <a:r>
                        <a:rPr lang="en-US" sz="1800" b="0" i="0" u="none" strike="noStrike" noProof="0" err="1">
                          <a:latin typeface="Quire Sans Pro Light"/>
                        </a:rPr>
                        <a:t>szamla</a:t>
                      </a:r>
                      <a:r>
                        <a:rPr lang="en-US" sz="1800" b="0" i="0" u="none" strike="noStrike" noProof="0">
                          <a:latin typeface="Quire Sans Pro Light"/>
                        </a:rPr>
                        <a:t>/:</a:t>
                      </a:r>
                      <a:r>
                        <a:rPr lang="en-US" sz="1800" b="0" i="0" u="none" strike="noStrike" noProof="0" err="1">
                          <a:latin typeface="Quire Sans Pro Light"/>
                        </a:rPr>
                        <a:t>sazon</a:t>
                      </a:r>
                      <a:endParaRPr lang="hu-HU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Deletes transaction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szamla.js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  <a:tr h="79785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/server/</a:t>
                      </a:r>
                      <a:r>
                        <a:rPr lang="en-US" sz="1800" b="0" i="0" u="none" strike="noStrike" noProof="0" err="1">
                          <a:latin typeface="Quire Sans Pro Light"/>
                        </a:rPr>
                        <a:t>szamla</a:t>
                      </a:r>
                      <a:r>
                        <a:rPr lang="en-US" sz="1800" b="0" i="0" u="none" strike="noStrike" noProof="0">
                          <a:latin typeface="Quire Sans Pro Light"/>
                        </a:rPr>
                        <a:t>/monthly-sales</a:t>
                      </a:r>
                      <a:endParaRPr lang="hu-H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Gets the sum of sales each month from the past 12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szamla.js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177302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5C2420A-51FD-5E88-4516-4ED4D0DD7048}"/>
              </a:ext>
            </a:extLst>
          </p:cNvPr>
          <p:cNvSpPr txBox="1">
            <a:spLocks/>
          </p:cNvSpPr>
          <p:nvPr/>
        </p:nvSpPr>
        <p:spPr>
          <a:xfrm>
            <a:off x="604118" y="117155"/>
            <a:ext cx="9653286" cy="11582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Detailed Endpoints explanation</a:t>
            </a:r>
          </a:p>
        </p:txBody>
      </p:sp>
    </p:spTree>
    <p:extLst>
      <p:ext uri="{BB962C8B-B14F-4D97-AF65-F5344CB8AC3E}">
        <p14:creationId xmlns:p14="http://schemas.microsoft.com/office/powerpoint/2010/main" val="10148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5CAF7-AF01-D392-EDAE-E2EAB2662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432984" cy="3653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re Sans Pro Light"/>
              </a:rPr>
              <a:t>Frontend – JavaScript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re Sans Pro Light"/>
              </a:rPr>
              <a:t>, CSS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Modern CSS with responsiveness in mind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ea typeface="+mn-lt"/>
                <a:cs typeface="+mn-lt"/>
              </a:rPr>
              <a:t>Interactive forms for CRUD operations</a:t>
            </a:r>
            <a:endParaRPr lang="en-US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Quire Sans Pro Light"/>
            </a:endParaRPr>
          </a:p>
          <a:p>
            <a:pPr marL="285750" indent="-285750">
              <a:buFont typeface="Calibri,Sans-Serif"/>
              <a:buChar char="-"/>
            </a:pPr>
            <a:r>
              <a:rPr lang="en-US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Quire Sans Pro Light"/>
              </a:rPr>
              <a:t>Dynamic product cards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857D2-3CC5-715F-2631-FB27D3143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81837" y="754606"/>
            <a:ext cx="10007278" cy="12838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Frontend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F49AF6-9745-53DE-7CDF-9434E5F1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20" y="1154317"/>
            <a:ext cx="3785817" cy="45569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2F2921-FF18-101A-31BE-A5B6033A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58" y="1151016"/>
            <a:ext cx="2077205" cy="45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{446A97CF-A3B9-4C1F-807F-77B208AD7136}tf10081922_win32</Template>
  <Application>Microsoft Office PowerPoint</Application>
  <PresentationFormat>Szélesvásznú</PresentationFormat>
  <Slides>17</Slides>
  <Notes>1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Custom</vt:lpstr>
      <vt:lpstr>Store Register software</vt:lpstr>
      <vt:lpstr>The problem</vt:lpstr>
      <vt:lpstr>Key features</vt:lpstr>
      <vt:lpstr>The program</vt:lpstr>
      <vt:lpstr>Backend</vt:lpstr>
      <vt:lpstr>Routers</vt:lpstr>
      <vt:lpstr>Login router</vt:lpstr>
      <vt:lpstr>PowerPoint-bemutató</vt:lpstr>
      <vt:lpstr>Frontend</vt:lpstr>
      <vt:lpstr>Desktop</vt:lpstr>
      <vt:lpstr>Database</vt:lpstr>
      <vt:lpstr>PowerPoint-bemutató</vt:lpstr>
      <vt:lpstr>Tests performed</vt:lpstr>
      <vt:lpstr>General Teamwork</vt:lpstr>
      <vt:lpstr>The future</vt:lpstr>
      <vt:lpstr>Thank you for your attention!</vt:lpstr>
      <vt:lpstr>Models?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Bolti nyilvántartás </dc:title>
  <dc:creator>Róbert Hunka</dc:creator>
  <cp:revision>2</cp:revision>
  <dcterms:created xsi:type="dcterms:W3CDTF">2025-05-03T09:27:21Z</dcterms:created>
  <dcterms:modified xsi:type="dcterms:W3CDTF">2025-05-04T19:17:41Z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